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5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3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8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7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8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2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0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0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4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6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3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0B922-10A2-4D97-8F56-C1D706E4840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C47F9-3CED-4394-9EC4-8C3B38D61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3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495300"/>
            <a:ext cx="7924800" cy="3771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 would like a custom </a:t>
            </a:r>
            <a:r>
              <a:rPr lang="en-US" sz="1800" b="1" dirty="0" smtClean="0">
                <a:solidFill>
                  <a:schemeClr val="tx1"/>
                </a:solidFill>
              </a:rPr>
              <a:t>invitation</a:t>
            </a:r>
            <a:r>
              <a:rPr lang="en-US" sz="1800" dirty="0" smtClean="0">
                <a:solidFill>
                  <a:schemeClr val="tx1"/>
                </a:solidFill>
              </a:rPr>
              <a:t> with </a:t>
            </a:r>
            <a:r>
              <a:rPr lang="en-US" sz="1800" b="1" dirty="0" smtClean="0">
                <a:solidFill>
                  <a:schemeClr val="tx1"/>
                </a:solidFill>
              </a:rPr>
              <a:t>reception card</a:t>
            </a:r>
            <a:r>
              <a:rPr lang="en-US" sz="1800" dirty="0" smtClean="0">
                <a:solidFill>
                  <a:schemeClr val="tx1"/>
                </a:solidFill>
              </a:rPr>
              <a:t> and </a:t>
            </a:r>
            <a:r>
              <a:rPr lang="en-US" sz="1800" b="1" dirty="0" smtClean="0">
                <a:solidFill>
                  <a:schemeClr val="tx1"/>
                </a:solidFill>
              </a:rPr>
              <a:t>response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card</a:t>
            </a:r>
            <a:r>
              <a:rPr lang="en-US" sz="1800" dirty="0" smtClean="0">
                <a:solidFill>
                  <a:schemeClr val="tx1"/>
                </a:solidFill>
              </a:rPr>
              <a:t> designed for my son's Bar Mitzvah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 have </a:t>
            </a:r>
            <a:r>
              <a:rPr lang="en-US" sz="1800" dirty="0" smtClean="0">
                <a:solidFill>
                  <a:schemeClr val="tx1"/>
                </a:solidFill>
              </a:rPr>
              <a:t>an idea </a:t>
            </a:r>
            <a:r>
              <a:rPr lang="en-US" sz="1800" dirty="0" smtClean="0">
                <a:solidFill>
                  <a:schemeClr val="tx1"/>
                </a:solidFill>
              </a:rPr>
              <a:t>of what I want and have some mock-ups, but my "home made" effort would be improved by the addition of professional creativity and skill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I am looking for a clean modern feel, bold and typography based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 smtClean="0">
                <a:solidFill>
                  <a:schemeClr val="tx1"/>
                </a:solidFill>
              </a:rPr>
              <a:t>colors should be white, red and black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b="1" dirty="0" smtClean="0">
                <a:solidFill>
                  <a:schemeClr val="tx1"/>
                </a:solidFill>
              </a:rPr>
              <a:t>invitation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en-US" sz="1800" b="1" dirty="0" smtClean="0">
                <a:solidFill>
                  <a:schemeClr val="tx1"/>
                </a:solidFill>
              </a:rPr>
              <a:t>reception </a:t>
            </a:r>
            <a:r>
              <a:rPr lang="en-US" sz="1800" b="1" dirty="0">
                <a:solidFill>
                  <a:schemeClr val="tx1"/>
                </a:solidFill>
              </a:rPr>
              <a:t>card</a:t>
            </a:r>
            <a:r>
              <a:rPr lang="en-US" sz="1800" dirty="0">
                <a:solidFill>
                  <a:schemeClr val="tx1"/>
                </a:solidFill>
              </a:rPr>
              <a:t> and </a:t>
            </a:r>
            <a:r>
              <a:rPr lang="en-US" sz="1800" b="1" dirty="0">
                <a:solidFill>
                  <a:schemeClr val="tx1"/>
                </a:solidFill>
              </a:rPr>
              <a:t>response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card</a:t>
            </a:r>
            <a:r>
              <a:rPr lang="en-US" sz="1800" dirty="0">
                <a:solidFill>
                  <a:schemeClr val="tx1"/>
                </a:solidFill>
              </a:rPr>
              <a:t> will </a:t>
            </a:r>
            <a:r>
              <a:rPr lang="en-US" sz="1800" dirty="0" smtClean="0">
                <a:solidFill>
                  <a:schemeClr val="tx1"/>
                </a:solidFill>
              </a:rPr>
              <a:t>be mailed in a red pocket (CMYK: 30-96-76-26). Please make sure red color used is the same or matches well with this color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 smtClean="0">
                <a:solidFill>
                  <a:schemeClr val="tx1"/>
                </a:solidFill>
              </a:rPr>
              <a:t>following pages contain some mock-ups of possible designs for the </a:t>
            </a:r>
            <a:r>
              <a:rPr lang="en-US" sz="1800" b="1" dirty="0" smtClean="0">
                <a:solidFill>
                  <a:schemeClr val="tx1"/>
                </a:solidFill>
              </a:rPr>
              <a:t>invitation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en-US" sz="1800" b="1" dirty="0" smtClean="0">
                <a:solidFill>
                  <a:schemeClr val="tx1"/>
                </a:solidFill>
              </a:rPr>
              <a:t>response card </a:t>
            </a:r>
            <a:r>
              <a:rPr lang="en-US" sz="1800" dirty="0" smtClean="0">
                <a:solidFill>
                  <a:schemeClr val="tx1"/>
                </a:solidFill>
              </a:rPr>
              <a:t>and </a:t>
            </a:r>
            <a:r>
              <a:rPr lang="en-US" sz="1800" b="1" dirty="0" smtClean="0">
                <a:solidFill>
                  <a:schemeClr val="tx1"/>
                </a:solidFill>
              </a:rPr>
              <a:t>reception </a:t>
            </a:r>
            <a:r>
              <a:rPr lang="en-US" sz="1800" b="1" dirty="0" smtClean="0">
                <a:solidFill>
                  <a:schemeClr val="tx1"/>
                </a:solidFill>
              </a:rPr>
              <a:t>card </a:t>
            </a:r>
            <a:r>
              <a:rPr lang="en-US" sz="1800" dirty="0" smtClean="0">
                <a:solidFill>
                  <a:schemeClr val="tx1"/>
                </a:solidFill>
              </a:rPr>
              <a:t>as well as the text and sizes of each card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I need the final product in an electronic format that I can either print myself or have done at a local </a:t>
            </a:r>
            <a:r>
              <a:rPr lang="en-US" sz="1800" dirty="0" smtClean="0">
                <a:solidFill>
                  <a:schemeClr val="tx1"/>
                </a:solidFill>
              </a:rPr>
              <a:t>printer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88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0" y="-26670"/>
            <a:ext cx="7791450" cy="5600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INVITATION  MOCK UPS</a:t>
            </a:r>
            <a:endParaRPr lang="en-US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8" r="7522"/>
          <a:stretch/>
        </p:blipFill>
        <p:spPr bwMode="auto">
          <a:xfrm>
            <a:off x="339090" y="457200"/>
            <a:ext cx="3190875" cy="314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" r="7965"/>
          <a:stretch/>
        </p:blipFill>
        <p:spPr bwMode="auto">
          <a:xfrm>
            <a:off x="5334000" y="461010"/>
            <a:ext cx="3173520" cy="31448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" r="7527"/>
          <a:stretch/>
        </p:blipFill>
        <p:spPr bwMode="auto">
          <a:xfrm>
            <a:off x="339090" y="3733800"/>
            <a:ext cx="3198495" cy="316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49980" y="2217030"/>
            <a:ext cx="1524000" cy="1384974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r>
              <a:rPr lang="en-US" sz="1400" b="1" i="1" dirty="0" smtClean="0"/>
              <a:t>Note</a:t>
            </a:r>
            <a:r>
              <a:rPr lang="en-US" sz="1400" dirty="0" smtClean="0"/>
              <a:t>: I have these designs in PowerPoint and Illustrator format if it would be helpful</a:t>
            </a:r>
            <a:endParaRPr lang="en-US" sz="1400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4" r="6620"/>
          <a:stretch/>
        </p:blipFill>
        <p:spPr bwMode="auto">
          <a:xfrm>
            <a:off x="5283979" y="3733800"/>
            <a:ext cx="3184498" cy="311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40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9144000" cy="37716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RECEPTION &amp; RESPONSE CARD IDEAS</a:t>
            </a:r>
            <a:endParaRPr lang="en-US" sz="2800" dirty="0"/>
          </a:p>
        </p:txBody>
      </p:sp>
      <p:sp>
        <p:nvSpPr>
          <p:cNvPr id="3" name="Rectangle 2"/>
          <p:cNvSpPr>
            <a:spLocks noChangeAspect="1"/>
          </p:cNvSpPr>
          <p:nvPr/>
        </p:nvSpPr>
        <p:spPr>
          <a:xfrm>
            <a:off x="38899" y="994129"/>
            <a:ext cx="2971800" cy="29718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76200" y="2789304"/>
            <a:ext cx="930621" cy="451385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cap="all" dirty="0">
                <a:solidFill>
                  <a:schemeClr val="bg1"/>
                </a:solidFill>
                <a:latin typeface="GeosansLight" pitchFamily="2" charset="0"/>
              </a:rPr>
              <a:t>12:00PM</a:t>
            </a:r>
          </a:p>
          <a:p>
            <a:pPr algn="ctr">
              <a:lnSpc>
                <a:spcPts val="1400"/>
              </a:lnSpc>
            </a:pPr>
            <a:r>
              <a:rPr lang="en-US" sz="1000" cap="all" dirty="0">
                <a:solidFill>
                  <a:schemeClr val="bg1"/>
                </a:solidFill>
                <a:latin typeface="GeosansLight" pitchFamily="2" charset="0"/>
              </a:rPr>
              <a:t>luncheon</a:t>
            </a:r>
          </a:p>
        </p:txBody>
      </p:sp>
      <p:sp>
        <p:nvSpPr>
          <p:cNvPr id="5" name="Rectangle 4"/>
          <p:cNvSpPr/>
          <p:nvPr/>
        </p:nvSpPr>
        <p:spPr>
          <a:xfrm>
            <a:off x="-76200" y="3293918"/>
            <a:ext cx="930621" cy="451385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cap="all" dirty="0">
                <a:solidFill>
                  <a:schemeClr val="bg1"/>
                </a:solidFill>
                <a:latin typeface="GeosansLight" pitchFamily="2" charset="0"/>
              </a:rPr>
              <a:t>1:30PM</a:t>
            </a:r>
          </a:p>
          <a:p>
            <a:pPr algn="ctr">
              <a:lnSpc>
                <a:spcPts val="1400"/>
              </a:lnSpc>
            </a:pPr>
            <a:r>
              <a:rPr lang="en-US" sz="1000" cap="all" dirty="0">
                <a:solidFill>
                  <a:schemeClr val="bg1"/>
                </a:solidFill>
                <a:latin typeface="GeosansLight" pitchFamily="2" charset="0"/>
              </a:rPr>
              <a:t>reception</a:t>
            </a: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36290" y="986963"/>
            <a:ext cx="2971800" cy="29718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0014" y="1486246"/>
            <a:ext cx="2204639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dirty="0">
                <a:latin typeface="GeosansLight" pitchFamily="2" charset="0"/>
              </a:rPr>
              <a:t>Text here and here and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840012" y="1677015"/>
            <a:ext cx="2371502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dirty="0">
                <a:latin typeface="GeosansLight" pitchFamily="2" charset="0"/>
              </a:rPr>
              <a:t>And here and here and here</a:t>
            </a:r>
          </a:p>
        </p:txBody>
      </p:sp>
      <p:sp>
        <p:nvSpPr>
          <p:cNvPr id="9" name="Rectangle 8"/>
          <p:cNvSpPr/>
          <p:nvPr/>
        </p:nvSpPr>
        <p:spPr>
          <a:xfrm>
            <a:off x="909225" y="2356650"/>
            <a:ext cx="2582104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spc="280" dirty="0">
                <a:latin typeface="GeosansLight" pitchFamily="2" charset="0"/>
              </a:rPr>
              <a:t>the Old Firehouse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9441" y="2563231"/>
            <a:ext cx="2440215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spc="250" dirty="0">
                <a:latin typeface="GeosansLight" pitchFamily="2" charset="0"/>
              </a:rPr>
              <a:t>1440 Chain Bridge Rd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40012" y="2710535"/>
            <a:ext cx="2276362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spc="460" dirty="0">
                <a:latin typeface="GeosansLight" pitchFamily="2" charset="0"/>
              </a:rPr>
              <a:t>McLean, VA 22101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40012" y="2918190"/>
            <a:ext cx="2371502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spc="250" dirty="0">
                <a:latin typeface="GeosansLight" pitchFamily="2" charset="0"/>
              </a:rPr>
              <a:t>1440 Chain Bridge Rd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09225" y="3225152"/>
            <a:ext cx="2487784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spc="460" dirty="0">
                <a:latin typeface="GeosansLight" pitchFamily="2" charset="0"/>
              </a:rPr>
              <a:t>McLean, VA 22101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40012" y="2095831"/>
            <a:ext cx="2371502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spc="470" dirty="0">
                <a:latin typeface="GeosansLight" pitchFamily="2" charset="0"/>
              </a:rPr>
              <a:t>1:00-4:30pm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271" y="994129"/>
            <a:ext cx="819150" cy="2964634"/>
          </a:xfrm>
          <a:prstGeom prst="rect">
            <a:avLst/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7150" y="1901544"/>
            <a:ext cx="797271" cy="451385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cap="all" dirty="0">
                <a:solidFill>
                  <a:schemeClr val="bg1"/>
                </a:solidFill>
                <a:latin typeface="GeosansLight" pitchFamily="2" charset="0"/>
              </a:rPr>
              <a:t>10:30</a:t>
            </a:r>
            <a:r>
              <a:rPr lang="en-US" sz="1000" dirty="0">
                <a:solidFill>
                  <a:schemeClr val="bg1"/>
                </a:solidFill>
                <a:latin typeface="GeosansLight" pitchFamily="2" charset="0"/>
              </a:rPr>
              <a:t>am</a:t>
            </a:r>
            <a:endParaRPr lang="en-US" sz="1000" cap="all" dirty="0">
              <a:solidFill>
                <a:schemeClr val="bg1"/>
              </a:solidFill>
              <a:latin typeface="GeosansLight" pitchFamily="2" charset="0"/>
            </a:endParaRPr>
          </a:p>
          <a:p>
            <a:pPr algn="ctr">
              <a:lnSpc>
                <a:spcPts val="1400"/>
              </a:lnSpc>
            </a:pPr>
            <a:r>
              <a:rPr lang="en-US" sz="1000" cap="all" dirty="0">
                <a:solidFill>
                  <a:schemeClr val="bg1"/>
                </a:solidFill>
                <a:latin typeface="GeosansLight" pitchFamily="2" charset="0"/>
              </a:rPr>
              <a:t>Service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9525" y="3170694"/>
            <a:ext cx="930621" cy="451385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cap="all" dirty="0" smtClean="0">
                <a:solidFill>
                  <a:schemeClr val="bg1"/>
                </a:solidFill>
                <a:latin typeface="GeosansLight" pitchFamily="2" charset="0"/>
              </a:rPr>
              <a:t>12:30</a:t>
            </a:r>
            <a:r>
              <a:rPr lang="en-US" sz="1000" dirty="0" smtClean="0">
                <a:solidFill>
                  <a:schemeClr val="bg1"/>
                </a:solidFill>
                <a:latin typeface="GeosansLight" pitchFamily="2" charset="0"/>
              </a:rPr>
              <a:t>pm</a:t>
            </a:r>
            <a:endParaRPr lang="en-US" sz="1000" cap="all" dirty="0">
              <a:solidFill>
                <a:schemeClr val="bg1"/>
              </a:solidFill>
              <a:latin typeface="GeosansLight" pitchFamily="2" charset="0"/>
            </a:endParaRPr>
          </a:p>
          <a:p>
            <a:pPr algn="ctr">
              <a:lnSpc>
                <a:spcPts val="1400"/>
              </a:lnSpc>
            </a:pPr>
            <a:r>
              <a:rPr lang="en-US" sz="1000" cap="all" dirty="0">
                <a:solidFill>
                  <a:schemeClr val="bg1"/>
                </a:solidFill>
                <a:latin typeface="GeosansLight" pitchFamily="2" charset="0"/>
              </a:rPr>
              <a:t>reception</a:t>
            </a:r>
          </a:p>
        </p:txBody>
      </p:sp>
      <p:pic>
        <p:nvPicPr>
          <p:cNvPr id="18" name="Picture 17" descr="http://thumb1.shutterstock.com/thumb_large/562795/562795,1268509453,1/stock-vector-vector-icon-illustration-of-plate-with-fork-knife-48599452.jpg"/>
          <p:cNvPicPr>
            <a:picLocks noChangeAspect="1" noChangeArrowheads="1"/>
          </p:cNvPicPr>
          <p:nvPr/>
        </p:nvPicPr>
        <p:blipFill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6777" l="0" r="100000">
                        <a14:foregroundMark x1="45333" y1="10744" x2="45333" y2="10744"/>
                        <a14:foregroundMark x1="7333" y1="26446" x2="7333" y2="26446"/>
                        <a14:foregroundMark x1="4000" y1="9917" x2="4000" y2="9917"/>
                        <a14:foregroundMark x1="96000" y1="16529" x2="96000" y2="16529"/>
                        <a14:backgroundMark x1="47333" y1="9917" x2="47333" y2="99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889"/>
          <a:stretch/>
        </p:blipFill>
        <p:spPr bwMode="auto">
          <a:xfrm>
            <a:off x="192874" y="2813596"/>
            <a:ext cx="519503" cy="38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18"/>
          <p:cNvSpPr/>
          <p:nvPr/>
        </p:nvSpPr>
        <p:spPr>
          <a:xfrm>
            <a:off x="334373" y="2858400"/>
            <a:ext cx="253106" cy="266629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88598" y="2807702"/>
            <a:ext cx="339981" cy="349219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" name="Picture 20" descr="&quot;Copper Torah&quot; bar mitzvah invitation from Checkerboard"/>
          <p:cNvPicPr>
            <a:picLocks noChangeAspect="1" noChangeArrowheads="1"/>
          </p:cNvPicPr>
          <p:nvPr/>
        </p:nvPicPr>
        <p:blipFill rotWithShape="1">
          <a:blip r:embed="rId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78" b="37959" l="47059" r="86353">
                        <a14:foregroundMark x1="63059" y1="9404" x2="63059" y2="9404"/>
                        <a14:foregroundMark x1="62588" y1="14794" x2="62588" y2="14794"/>
                        <a14:foregroundMark x1="76706" y1="32339" x2="76706" y2="32339"/>
                        <a14:backgroundMark x1="81647" y1="28211" x2="81647" y2="282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736" t="5849" r="12341" b="62042"/>
          <a:stretch/>
        </p:blipFill>
        <p:spPr bwMode="auto">
          <a:xfrm>
            <a:off x="245798" y="1363527"/>
            <a:ext cx="425583" cy="57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99780" y="1005817"/>
            <a:ext cx="2822630" cy="369312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800" b="1" spc="620" dirty="0">
                <a:solidFill>
                  <a:srgbClr val="C00000"/>
                </a:solidFill>
                <a:latin typeface="Fenwick Outline" pitchFamily="2" charset="0"/>
              </a:rPr>
              <a:t>RECEPTION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40012" y="1873495"/>
            <a:ext cx="2371502" cy="276979"/>
          </a:xfrm>
          <a:prstGeom prst="rect">
            <a:avLst/>
          </a:prstGeom>
        </p:spPr>
        <p:txBody>
          <a:bodyPr wrap="square" lIns="91418" tIns="45710" rIns="91418" bIns="45710">
            <a:spAutoFit/>
          </a:bodyPr>
          <a:lstStyle/>
          <a:p>
            <a:r>
              <a:rPr lang="en-US" sz="1200" cap="all" dirty="0">
                <a:latin typeface="GeosansLight" pitchFamily="2" charset="0"/>
              </a:rPr>
              <a:t>And here and here and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018532" y="4343400"/>
            <a:ext cx="3315468" cy="1077198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endParaRPr lang="en-US" sz="1600" dirty="0"/>
          </a:p>
          <a:p>
            <a:r>
              <a:rPr lang="en-US" sz="1600" dirty="0" smtClean="0"/>
              <a:t>Please note that </a:t>
            </a:r>
            <a:r>
              <a:rPr lang="en-US" sz="1600" dirty="0"/>
              <a:t>I</a:t>
            </a:r>
            <a:r>
              <a:rPr lang="en-US" sz="1600" dirty="0" smtClean="0"/>
              <a:t> </a:t>
            </a:r>
            <a:r>
              <a:rPr lang="en-US" sz="1600" b="1" dirty="0" smtClean="0"/>
              <a:t>love</a:t>
            </a:r>
            <a:r>
              <a:rPr lang="en-US" sz="1600" dirty="0" smtClean="0"/>
              <a:t>, </a:t>
            </a:r>
            <a:r>
              <a:rPr lang="en-US" sz="1600" b="1" dirty="0" smtClean="0"/>
              <a:t>love</a:t>
            </a:r>
            <a:r>
              <a:rPr lang="en-US" sz="1600" dirty="0" smtClean="0"/>
              <a:t>, </a:t>
            </a:r>
            <a:r>
              <a:rPr lang="en-US" sz="1600" b="1" dirty="0" smtClean="0"/>
              <a:t>love</a:t>
            </a:r>
            <a:r>
              <a:rPr lang="en-US" sz="1600" dirty="0" smtClean="0"/>
              <a:t> </a:t>
            </a:r>
            <a:r>
              <a:rPr lang="en-US" sz="1600" dirty="0" smtClean="0"/>
              <a:t>the swirl/</a:t>
            </a:r>
            <a:r>
              <a:rPr lang="en-US" sz="1600" dirty="0"/>
              <a:t>T</a:t>
            </a:r>
            <a:r>
              <a:rPr lang="en-US" sz="1600" dirty="0" smtClean="0"/>
              <a:t>orah icon above. If possible, I would really like to use it.</a:t>
            </a:r>
            <a:endParaRPr lang="en-US" sz="1600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712377" y="1815504"/>
            <a:ext cx="1440740" cy="283269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807198"/>
            <a:ext cx="3509962" cy="264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734177"/>
            <a:ext cx="3357562" cy="2603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TextBox 63"/>
          <p:cNvSpPr txBox="1"/>
          <p:nvPr/>
        </p:nvSpPr>
        <p:spPr>
          <a:xfrm>
            <a:off x="3294465" y="1399806"/>
            <a:ext cx="1760426" cy="954087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r>
              <a:rPr lang="en-US" sz="1400" b="1" i="1" dirty="0" smtClean="0"/>
              <a:t>Note</a:t>
            </a:r>
            <a:r>
              <a:rPr lang="en-US" sz="1400" dirty="0" smtClean="0"/>
              <a:t>: </a:t>
            </a:r>
            <a:r>
              <a:rPr lang="en-US" sz="1400" dirty="0" smtClean="0"/>
              <a:t>These are not to scale, just ideas for the graphics and text</a:t>
            </a:r>
          </a:p>
          <a:p>
            <a:endParaRPr lang="en-US" sz="1400" dirty="0"/>
          </a:p>
        </p:txBody>
      </p:sp>
      <p:sp>
        <p:nvSpPr>
          <p:cNvPr id="65" name="Oval 64"/>
          <p:cNvSpPr/>
          <p:nvPr/>
        </p:nvSpPr>
        <p:spPr>
          <a:xfrm>
            <a:off x="1828800" y="4343400"/>
            <a:ext cx="3544067" cy="1295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3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52401" y="914400"/>
            <a:ext cx="4191000" cy="3293189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marL="0" indent="0">
              <a:buNone/>
            </a:pPr>
            <a:r>
              <a:rPr lang="en-US" sz="1600" dirty="0" smtClean="0"/>
              <a:t>It is with great pride and joy that</a:t>
            </a:r>
          </a:p>
          <a:p>
            <a:pPr marL="0" indent="0">
              <a:buNone/>
            </a:pPr>
            <a:r>
              <a:rPr lang="en-US" sz="1600" dirty="0" smtClean="0"/>
              <a:t>We invite you to join us as our son</a:t>
            </a:r>
          </a:p>
          <a:p>
            <a:pPr marL="0" indent="0">
              <a:buNone/>
            </a:pPr>
            <a:r>
              <a:rPr lang="en-US" sz="1600" dirty="0" smtClean="0"/>
              <a:t>Dylan</a:t>
            </a:r>
          </a:p>
          <a:p>
            <a:pPr marL="0" indent="0">
              <a:buNone/>
            </a:pPr>
            <a:r>
              <a:rPr lang="en-US" sz="1600" dirty="0" smtClean="0"/>
              <a:t>Celebrates his</a:t>
            </a:r>
          </a:p>
          <a:p>
            <a:pPr marL="0" indent="0">
              <a:buNone/>
            </a:pPr>
            <a:r>
              <a:rPr lang="en-US" sz="1600" dirty="0" smtClean="0"/>
              <a:t>Bar Mitzvah</a:t>
            </a:r>
          </a:p>
          <a:p>
            <a:pPr marL="0" indent="0">
              <a:buNone/>
            </a:pPr>
            <a:r>
              <a:rPr lang="en-US" sz="1600" dirty="0" smtClean="0"/>
              <a:t>Saturday, September Twenty </a:t>
            </a:r>
            <a:r>
              <a:rPr lang="en-US" sz="1600" dirty="0"/>
              <a:t>E</a:t>
            </a:r>
            <a:r>
              <a:rPr lang="en-US" sz="1600" dirty="0" smtClean="0"/>
              <a:t>ighth</a:t>
            </a:r>
          </a:p>
          <a:p>
            <a:pPr marL="0" indent="0">
              <a:buNone/>
            </a:pPr>
            <a:r>
              <a:rPr lang="en-US" sz="1600" dirty="0" smtClean="0"/>
              <a:t>Two thousand and Thirteen</a:t>
            </a:r>
          </a:p>
          <a:p>
            <a:pPr marL="0" indent="0">
              <a:buNone/>
            </a:pPr>
            <a:r>
              <a:rPr lang="en-US" sz="1600" dirty="0" smtClean="0"/>
              <a:t>Ten Thirty in the Morning</a:t>
            </a:r>
          </a:p>
          <a:p>
            <a:pPr marL="0" indent="0">
              <a:buNone/>
            </a:pPr>
            <a:r>
              <a:rPr lang="en-US" sz="1600" dirty="0" smtClean="0"/>
              <a:t>Northern Virginia </a:t>
            </a:r>
            <a:r>
              <a:rPr lang="en-US" sz="1600" dirty="0"/>
              <a:t>H</a:t>
            </a:r>
            <a:r>
              <a:rPr lang="en-US" sz="1600" dirty="0" smtClean="0"/>
              <a:t>ebrew Congregation</a:t>
            </a:r>
          </a:p>
          <a:p>
            <a:pPr marL="0" indent="0">
              <a:buNone/>
            </a:pPr>
            <a:r>
              <a:rPr lang="en-US" sz="1600" dirty="0" smtClean="0"/>
              <a:t>1441 </a:t>
            </a:r>
            <a:r>
              <a:rPr lang="en-US" sz="1600" dirty="0" err="1" smtClean="0"/>
              <a:t>Whiele</a:t>
            </a:r>
            <a:r>
              <a:rPr lang="en-US" sz="1600" dirty="0" smtClean="0"/>
              <a:t> Avenue Reston, VA</a:t>
            </a:r>
          </a:p>
          <a:p>
            <a:pPr marL="0" indent="0">
              <a:buNone/>
            </a:pPr>
            <a:r>
              <a:rPr lang="en-US" sz="1600" dirty="0" smtClean="0"/>
              <a:t>Mitch and Melissa Scott</a:t>
            </a:r>
            <a:endParaRPr lang="en-US" sz="1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-26670"/>
            <a:ext cx="8991600" cy="560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dirty="0" smtClean="0"/>
              <a:t>TEXT</a:t>
            </a:r>
            <a:endParaRPr lang="en-US" sz="2800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5029200" y="914400"/>
            <a:ext cx="3810000" cy="3083901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600" b="1" cap="all" dirty="0" smtClean="0"/>
              <a:t>reception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The celebration continues with 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/>
              <a:t>L</a:t>
            </a:r>
            <a:r>
              <a:rPr lang="en-US" sz="1600" dirty="0" smtClean="0"/>
              <a:t>unch and </a:t>
            </a:r>
            <a:r>
              <a:rPr lang="en-US" sz="1600" dirty="0" err="1" smtClean="0"/>
              <a:t>Fancing</a:t>
            </a:r>
            <a:endParaRPr lang="en-US" sz="1600" dirty="0" smtClean="0"/>
          </a:p>
          <a:p>
            <a:pPr marL="0" indent="0">
              <a:buFont typeface="Arial" pitchFamily="34" charset="0"/>
              <a:buNone/>
            </a:pPr>
            <a:r>
              <a:rPr lang="en-US" sz="1600" dirty="0"/>
              <a:t>F</a:t>
            </a:r>
            <a:r>
              <a:rPr lang="en-US" sz="1600" dirty="0" smtClean="0"/>
              <a:t>ollowing the service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The Old </a:t>
            </a:r>
            <a:r>
              <a:rPr lang="en-US" sz="1600" dirty="0"/>
              <a:t>F</a:t>
            </a:r>
            <a:r>
              <a:rPr lang="en-US" sz="1600" dirty="0" smtClean="0"/>
              <a:t>irehouse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1140 Chain </a:t>
            </a:r>
            <a:r>
              <a:rPr lang="en-US" sz="1600" dirty="0"/>
              <a:t>B</a:t>
            </a:r>
            <a:r>
              <a:rPr lang="en-US" sz="1600" dirty="0" smtClean="0"/>
              <a:t>ridge </a:t>
            </a:r>
            <a:r>
              <a:rPr lang="en-US" sz="1600" dirty="0"/>
              <a:t>R</a:t>
            </a:r>
            <a:r>
              <a:rPr lang="en-US" sz="1600" dirty="0" smtClean="0"/>
              <a:t>oad</a:t>
            </a:r>
          </a:p>
          <a:p>
            <a:pPr marL="0" indent="0">
              <a:buNone/>
            </a:pPr>
            <a:r>
              <a:rPr lang="en-US" sz="1600" dirty="0" smtClean="0"/>
              <a:t>Mclean, </a:t>
            </a:r>
            <a:r>
              <a:rPr lang="en-US" sz="1600" dirty="0"/>
              <a:t>V</a:t>
            </a:r>
            <a:r>
              <a:rPr lang="en-US" sz="1600" dirty="0" smtClean="0"/>
              <a:t>irginia</a:t>
            </a:r>
          </a:p>
          <a:p>
            <a:pPr marL="0" indent="0">
              <a:buNone/>
            </a:pPr>
            <a:r>
              <a:rPr lang="en-US" sz="1400" i="1" cap="all" dirty="0" smtClean="0"/>
              <a:t>(Also include this text in smaller print</a:t>
            </a:r>
            <a:r>
              <a:rPr lang="en-US" sz="1400" cap="all" dirty="0" smtClean="0"/>
              <a:t>:) </a:t>
            </a:r>
            <a:r>
              <a:rPr lang="en-US" sz="1400" dirty="0" smtClean="0"/>
              <a:t>Transportation will be provided for teens from the synagogue to The Old </a:t>
            </a:r>
            <a:r>
              <a:rPr lang="en-US" sz="1400" dirty="0"/>
              <a:t>F</a:t>
            </a:r>
            <a:r>
              <a:rPr lang="en-US" sz="1400" dirty="0" smtClean="0"/>
              <a:t>irehouse. Please arrange for 4:30pm pickup at The Old Firehouse.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90601" y="457200"/>
            <a:ext cx="3304997" cy="338534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600" b="1" dirty="0" smtClean="0"/>
              <a:t>Invitation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65541" y="457200"/>
            <a:ext cx="3304997" cy="338534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600" b="1" dirty="0" smtClean="0"/>
              <a:t>Reception Card</a:t>
            </a:r>
            <a:endParaRPr lang="en-US" sz="1600" b="1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5169086" y="4371818"/>
            <a:ext cx="3810000" cy="2185193"/>
          </a:xfrm>
          <a:prstGeom prst="rect">
            <a:avLst/>
          </a:prstGeom>
          <a:noFill/>
        </p:spPr>
        <p:txBody>
          <a:bodyPr vert="horz" wrap="square" lIns="91418" tIns="45710" rIns="91418" bIns="4571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600" b="1" cap="all" dirty="0" smtClean="0"/>
              <a:t>RSVP</a:t>
            </a:r>
          </a:p>
          <a:p>
            <a:pPr marL="0" indent="0">
              <a:buNone/>
            </a:pPr>
            <a:r>
              <a:rPr lang="en-US" sz="2000" b="1" dirty="0"/>
              <a:t>D</a:t>
            </a:r>
            <a:r>
              <a:rPr lang="en-US" sz="1600" dirty="0"/>
              <a:t>o you think you can join us? </a:t>
            </a:r>
          </a:p>
          <a:p>
            <a:pPr marL="0" indent="0">
              <a:buNone/>
            </a:pPr>
            <a:r>
              <a:rPr lang="en-US" sz="2000" b="1" dirty="0"/>
              <a:t>Y</a:t>
            </a:r>
            <a:r>
              <a:rPr lang="en-US" sz="1600" dirty="0"/>
              <a:t>our reply is requested by August 21, 2013 </a:t>
            </a:r>
          </a:p>
          <a:p>
            <a:pPr marL="0" indent="0">
              <a:buNone/>
            </a:pPr>
            <a:r>
              <a:rPr lang="en-US" sz="2000" b="1" dirty="0"/>
              <a:t>L</a:t>
            </a:r>
            <a:r>
              <a:rPr lang="en-US" sz="1600" dirty="0"/>
              <a:t>ooking forward to attending!  </a:t>
            </a:r>
            <a:r>
              <a:rPr lang="en-US" sz="1600" dirty="0">
                <a:sym typeface="Wingdings"/>
              </a:rPr>
              <a:t></a:t>
            </a:r>
            <a:endParaRPr lang="en-US" sz="1600" dirty="0"/>
          </a:p>
          <a:p>
            <a:pPr marL="0" indent="0">
              <a:buNone/>
            </a:pPr>
            <a:r>
              <a:rPr lang="en-US" sz="2000" b="1" dirty="0"/>
              <a:t>A</a:t>
            </a:r>
            <a:r>
              <a:rPr lang="en-US" sz="1600" dirty="0"/>
              <a:t>w </a:t>
            </a:r>
            <a:r>
              <a:rPr lang="en-US" sz="1600" dirty="0" smtClean="0"/>
              <a:t>shucks, can't </a:t>
            </a:r>
            <a:r>
              <a:rPr lang="en-US" sz="1600" dirty="0"/>
              <a:t>make it! </a:t>
            </a:r>
            <a:r>
              <a:rPr lang="en-US" sz="1600" dirty="0">
                <a:sym typeface="Wingdings"/>
              </a:rPr>
              <a:t></a:t>
            </a:r>
            <a:r>
              <a:rPr lang="en-US" sz="1600" dirty="0"/>
              <a:t> </a:t>
            </a:r>
            <a:endParaRPr lang="en-US" sz="1600" dirty="0" smtClean="0"/>
          </a:p>
          <a:p>
            <a:pPr marL="0" indent="0">
              <a:buNone/>
            </a:pPr>
            <a:r>
              <a:rPr lang="en-US" sz="2000" b="1" dirty="0"/>
              <a:t>N</a:t>
            </a:r>
            <a:r>
              <a:rPr lang="en-US" sz="1600" dirty="0" smtClean="0"/>
              <a:t>umber </a:t>
            </a:r>
            <a:r>
              <a:rPr lang="en-US" sz="1600" dirty="0"/>
              <a:t>of people attending______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72841" y="4038600"/>
            <a:ext cx="3304997" cy="338534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600" b="1" dirty="0" smtClean="0"/>
              <a:t>Response Card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02059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38200" y="76200"/>
            <a:ext cx="8305798" cy="7561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/>
              <a:t>SIZES &amp; ORIENTAION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4269526"/>
            <a:ext cx="8402529" cy="228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488" y="1590972"/>
            <a:ext cx="4495800" cy="192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7" t="41333" r="58358" b="38833"/>
          <a:stretch/>
        </p:blipFill>
        <p:spPr bwMode="auto">
          <a:xfrm>
            <a:off x="0" y="1588558"/>
            <a:ext cx="3886200" cy="206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5173" y="463102"/>
            <a:ext cx="6859028" cy="954087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r>
              <a:rPr lang="en-US" sz="1400" dirty="0" smtClean="0"/>
              <a:t>The invitation and enclosures will be in a pocket (photo on right, dimensions below on left, all measurements in inches). I have provided the sizes needed for the invitation, response and reception cards below.   </a:t>
            </a:r>
            <a:r>
              <a:rPr lang="en-US" sz="1400" b="1" i="1" dirty="0" smtClean="0"/>
              <a:t>Note</a:t>
            </a:r>
            <a:r>
              <a:rPr lang="en-US" sz="1400" dirty="0"/>
              <a:t>: Nothing needs to be done for the TBD card</a:t>
            </a:r>
          </a:p>
          <a:p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0601" y="1323221"/>
            <a:ext cx="3304997" cy="307756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400" b="1" dirty="0" smtClean="0"/>
              <a:t>Dimensions of Pocket Card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495285" y="1323221"/>
            <a:ext cx="4267199" cy="307756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400" b="1" dirty="0" smtClean="0"/>
              <a:t>How Invitation and Enclosures will Fit into Pocket Card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72463" y="3962400"/>
            <a:ext cx="4267199" cy="307756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ctr"/>
            <a:r>
              <a:rPr lang="en-US" sz="1400" b="1" dirty="0" smtClean="0"/>
              <a:t>Sizes of Invitation and Enclosures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4419600"/>
            <a:ext cx="1711596" cy="298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Invitation</a:t>
            </a:r>
            <a:r>
              <a:rPr lang="en-US" sz="1400" dirty="0" smtClean="0">
                <a:solidFill>
                  <a:schemeClr val="tx1"/>
                </a:solidFill>
              </a:rPr>
              <a:t>: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5 7/8” x 5 7/8”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7805" y="4412895"/>
            <a:ext cx="1631682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>
                <a:solidFill>
                  <a:schemeClr val="tx1"/>
                </a:solidFill>
              </a:rPr>
              <a:t>TBD card: </a:t>
            </a:r>
            <a:endParaRPr lang="en-US" sz="1400" b="1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5.5” x 5</a:t>
            </a:r>
            <a:r>
              <a:rPr lang="en-US" sz="1400" dirty="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5927" y="4806434"/>
            <a:ext cx="19050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Reception card: </a:t>
            </a:r>
          </a:p>
          <a:p>
            <a:r>
              <a:rPr lang="en-US" b="0" dirty="0" smtClean="0"/>
              <a:t>4.”’  </a:t>
            </a:r>
            <a:r>
              <a:rPr lang="en-US" b="0" dirty="0"/>
              <a:t>x 5”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7115" y="5261880"/>
            <a:ext cx="1920213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Response card: </a:t>
            </a:r>
            <a:endParaRPr lang="en-US" dirty="0" smtClean="0"/>
          </a:p>
          <a:p>
            <a:r>
              <a:rPr lang="en-US" b="0" dirty="0" smtClean="0"/>
              <a:t>3.5”  </a:t>
            </a:r>
            <a:r>
              <a:rPr lang="en-US" b="0" dirty="0"/>
              <a:t>x </a:t>
            </a:r>
            <a:r>
              <a:rPr lang="en-US" b="0" dirty="0" smtClean="0"/>
              <a:t> 5</a:t>
            </a:r>
            <a:r>
              <a:rPr lang="en-US" b="0" dirty="0"/>
              <a:t>”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62600" y="1755517"/>
            <a:ext cx="1711596" cy="298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Invitation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43606" y="1755517"/>
            <a:ext cx="1631682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n-US" sz="1400" b="1" dirty="0">
                <a:solidFill>
                  <a:schemeClr val="tx1"/>
                </a:solidFill>
              </a:rPr>
              <a:t>TBD </a:t>
            </a:r>
            <a:r>
              <a:rPr lang="en-US" sz="1400" b="1" dirty="0" smtClean="0">
                <a:solidFill>
                  <a:schemeClr val="tx1"/>
                </a:solidFill>
              </a:rPr>
              <a:t>card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39000" y="2054483"/>
            <a:ext cx="1905000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Reception </a:t>
            </a:r>
            <a:r>
              <a:rPr lang="en-US" dirty="0" smtClean="0"/>
              <a:t>card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23787" y="2362200"/>
            <a:ext cx="1920213" cy="298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Response </a:t>
            </a:r>
            <a:r>
              <a:rPr lang="en-US" dirty="0" smtClean="0"/>
              <a:t>card</a:t>
            </a:r>
          </a:p>
        </p:txBody>
      </p:sp>
      <p:pic>
        <p:nvPicPr>
          <p:cNvPr id="4101" name="Picture 5" descr="http://www.cardsandpockets.com/images/products/update/red-perfetto_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35" b="21195"/>
          <a:stretch/>
        </p:blipFill>
        <p:spPr bwMode="auto">
          <a:xfrm>
            <a:off x="6858000" y="171301"/>
            <a:ext cx="2184030" cy="112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329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0" y="-76200"/>
            <a:ext cx="9144000" cy="377163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INSPIRATION</a:t>
            </a:r>
          </a:p>
          <a:p>
            <a:pPr marL="0" indent="0" algn="ctr">
              <a:buNone/>
            </a:pPr>
            <a:r>
              <a:rPr lang="en-US" sz="1800" dirty="0" smtClean="0"/>
              <a:t>These </a:t>
            </a:r>
            <a:r>
              <a:rPr lang="en-US" sz="1800" dirty="0"/>
              <a:t>are invitations designs I have found that I liked and used as inspiration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3" name="Picture 2" descr="Pocket folder, letterpress printing, gray, yellow, satin ribb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9" r="6238" b="8910"/>
          <a:stretch/>
        </p:blipFill>
        <p:spPr bwMode="auto">
          <a:xfrm>
            <a:off x="762000" y="895350"/>
            <a:ext cx="3794760" cy="281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digbyrose.com/wp-content/uploads/Mitzvah-letterpress-invitations-poster-sty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887730"/>
            <a:ext cx="3906463" cy="279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ustom Modern Invitation for Wedding - Printabl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1" t="11214" r="20059" b="9103"/>
          <a:stretch/>
        </p:blipFill>
        <p:spPr bwMode="auto">
          <a:xfrm>
            <a:off x="1009457" y="3944101"/>
            <a:ext cx="3299846" cy="291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Orange Wedding Invitation, Modern Wedding Invitation, Wedding Invites - Modern Stack Wedding Invitation - Sample Set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/>
          <a:stretch/>
        </p:blipFill>
        <p:spPr bwMode="auto">
          <a:xfrm>
            <a:off x="4911945" y="3944101"/>
            <a:ext cx="3947518" cy="289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63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4293</TotalTime>
  <Words>542</Words>
  <Application>Microsoft Office PowerPoint</Application>
  <PresentationFormat>On-screen Show (4:3)</PresentationFormat>
  <Paragraphs>80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Booz Allen Hamilton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Scott, Melissa [USA]</dc:creator>
  <cp:lastModifiedBy>Scott, Melissa [USA]</cp:lastModifiedBy>
  <cp:revision>25</cp:revision>
  <dcterms:created xsi:type="dcterms:W3CDTF">2013-04-18T17:36:47Z</dcterms:created>
  <dcterms:modified xsi:type="dcterms:W3CDTF">2013-04-22T15:26:54Z</dcterms:modified>
</cp:coreProperties>
</file>